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7"/>
  </p:notesMasterIdLst>
  <p:sldIdLst>
    <p:sldId id="277" r:id="rId2"/>
    <p:sldId id="300" r:id="rId3"/>
    <p:sldId id="266" r:id="rId4"/>
    <p:sldId id="302" r:id="rId5"/>
    <p:sldId id="276" r:id="rId6"/>
    <p:sldId id="278" r:id="rId7"/>
    <p:sldId id="279" r:id="rId8"/>
    <p:sldId id="280" r:id="rId9"/>
    <p:sldId id="281" r:id="rId10"/>
    <p:sldId id="284" r:id="rId11"/>
    <p:sldId id="285" r:id="rId12"/>
    <p:sldId id="295" r:id="rId13"/>
    <p:sldId id="298" r:id="rId14"/>
    <p:sldId id="297" r:id="rId15"/>
    <p:sldId id="287" r:id="rId16"/>
    <p:sldId id="289" r:id="rId17"/>
    <p:sldId id="290" r:id="rId18"/>
    <p:sldId id="291" r:id="rId19"/>
    <p:sldId id="294" r:id="rId20"/>
    <p:sldId id="292" r:id="rId21"/>
    <p:sldId id="299" r:id="rId22"/>
    <p:sldId id="301" r:id="rId23"/>
    <p:sldId id="272" r:id="rId24"/>
    <p:sldId id="264" r:id="rId25"/>
    <p:sldId id="269" r:id="rId26"/>
    <p:sldId id="271" r:id="rId27"/>
    <p:sldId id="273" r:id="rId28"/>
    <p:sldId id="274" r:id="rId29"/>
    <p:sldId id="257" r:id="rId30"/>
    <p:sldId id="258" r:id="rId31"/>
    <p:sldId id="262" r:id="rId32"/>
    <p:sldId id="263" r:id="rId33"/>
    <p:sldId id="261" r:id="rId34"/>
    <p:sldId id="268" r:id="rId35"/>
    <p:sldId id="275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CFD439-070D-41E5-8DBA-7552C155B9B5}" type="datetimeFigureOut">
              <a:rPr lang="ru-RU" smtClean="0"/>
              <a:t>22.12.2018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2B0427-5342-434E-8A02-34439CAF9F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221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2B0427-5342-434E-8A02-34439CAF9F5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845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2B0427-5342-434E-8A02-34439CAF9F54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000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929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806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175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507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625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476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438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790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791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301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721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17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0070C0"/>
                </a:solidFill>
              </a:rPr>
              <a:t>С днем рождения !!!</a:t>
            </a:r>
            <a:endParaRPr lang="ru-RU" b="1" i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Нам 16 лет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614"/>
            <a:ext cx="3240360" cy="2610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599816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643192" cy="1143000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accent1"/>
                </a:solidFill>
              </a:rPr>
              <a:t>Московский открытый конкурс</a:t>
            </a:r>
            <a:br>
              <a:rPr lang="ru-RU" sz="2000" b="1" dirty="0">
                <a:solidFill>
                  <a:schemeClr val="accent1"/>
                </a:solidFill>
              </a:rPr>
            </a:br>
            <a:r>
              <a:rPr lang="ru-RU" sz="2000" b="1" dirty="0">
                <a:solidFill>
                  <a:schemeClr val="accent1"/>
                </a:solidFill>
              </a:rPr>
              <a:t> Детских Анимационных фильмов «МАЯК АНИМАЦИИ» </a:t>
            </a:r>
            <a:br>
              <a:rPr lang="ru-RU" sz="2000" b="1" dirty="0">
                <a:solidFill>
                  <a:schemeClr val="accent1"/>
                </a:solidFill>
              </a:rPr>
            </a:br>
            <a:r>
              <a:rPr lang="ru-RU" sz="2000" b="1" dirty="0">
                <a:solidFill>
                  <a:schemeClr val="accent1"/>
                </a:solidFill>
              </a:rPr>
              <a:t>в рамках фестиваля экранного творчества</a:t>
            </a:r>
            <a:br>
              <a:rPr lang="ru-RU" sz="2000" b="1" dirty="0">
                <a:solidFill>
                  <a:schemeClr val="accent1"/>
                </a:solidFill>
              </a:rPr>
            </a:br>
            <a:r>
              <a:rPr lang="ru-RU" sz="2000" b="1" dirty="0">
                <a:solidFill>
                  <a:schemeClr val="accent1"/>
                </a:solidFill>
              </a:rPr>
              <a:t>«Московский кораблик мечты 2018</a:t>
            </a:r>
            <a:br>
              <a:rPr lang="ru-RU" sz="2000" b="1" dirty="0">
                <a:solidFill>
                  <a:schemeClr val="accent1"/>
                </a:solidFill>
              </a:rPr>
            </a:br>
            <a:endParaRPr lang="ru-RU" sz="2000" b="1" dirty="0">
              <a:solidFill>
                <a:schemeClr val="accent1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1628800"/>
            <a:ext cx="7765612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1225550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556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74638"/>
            <a:ext cx="7283152" cy="1570186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1"/>
                </a:solidFill>
              </a:rPr>
              <a:t>«МОСКОВСКИЙ ЭКРАН -2018» </a:t>
            </a:r>
            <a:br>
              <a:rPr lang="ru-RU" sz="2400" b="1" dirty="0">
                <a:solidFill>
                  <a:schemeClr val="accent1"/>
                </a:solidFill>
              </a:rPr>
            </a:br>
            <a:r>
              <a:rPr lang="ru-RU" sz="2400" b="1" dirty="0">
                <a:solidFill>
                  <a:schemeClr val="accent1"/>
                </a:solidFill>
              </a:rPr>
              <a:t>в рамках фестиваля экранного творчества детей </a:t>
            </a:r>
            <a:br>
              <a:rPr lang="ru-RU" sz="2400" b="1" dirty="0">
                <a:solidFill>
                  <a:schemeClr val="accent1"/>
                </a:solidFill>
              </a:rPr>
            </a:br>
            <a:r>
              <a:rPr lang="ru-RU" sz="2400" b="1" dirty="0">
                <a:solidFill>
                  <a:schemeClr val="accent1"/>
                </a:solidFill>
              </a:rPr>
              <a:t>    </a:t>
            </a:r>
            <a:r>
              <a:rPr lang="ru-RU" sz="2400" b="1" dirty="0" smtClean="0">
                <a:solidFill>
                  <a:schemeClr val="accent1"/>
                </a:solidFill>
              </a:rPr>
              <a:t>  </a:t>
            </a:r>
            <a:r>
              <a:rPr lang="ru-RU" sz="2400" b="1" dirty="0">
                <a:solidFill>
                  <a:schemeClr val="accent1"/>
                </a:solidFill>
              </a:rPr>
              <a:t>«Московский кораблик мечты»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844824"/>
            <a:ext cx="8229600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6" y="260648"/>
            <a:ext cx="1700221" cy="136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71778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chemeClr val="accent1"/>
                </a:solidFill>
              </a:rPr>
              <a:t>Восьмой  Всероссийский фестиваль юмористических игровых и  анимационных фильмов «Улыбка «Радуги» 1апеля</a:t>
            </a:r>
            <a:endParaRPr lang="ru-RU" b="1" dirty="0">
              <a:solidFill>
                <a:schemeClr val="accent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70" y="1340768"/>
            <a:ext cx="2800310" cy="396044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782074"/>
            <a:ext cx="2736304" cy="3869916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252" y="3501008"/>
            <a:ext cx="2262371" cy="3198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717032"/>
            <a:ext cx="2094483" cy="2960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200" y="1947863"/>
            <a:ext cx="1480831" cy="1193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536440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355160" cy="1143000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chemeClr val="accent1"/>
                </a:solidFill>
              </a:rPr>
              <a:t>Всероссийский детско-юношеский кинофестиваль «Детское кино – детям</a:t>
            </a:r>
            <a:r>
              <a:rPr lang="ru-RU" sz="2800" b="1" dirty="0" smtClean="0">
                <a:solidFill>
                  <a:schemeClr val="accent1"/>
                </a:solidFill>
              </a:rPr>
              <a:t>!» 20апреля</a:t>
            </a:r>
            <a:endParaRPr lang="ru-RU" sz="2800" b="1" dirty="0">
              <a:solidFill>
                <a:schemeClr val="accent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348880"/>
            <a:ext cx="4483058" cy="252085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334" y="1600200"/>
            <a:ext cx="3204331" cy="4525963"/>
          </a:xfr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04664"/>
            <a:ext cx="1608719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904947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1"/>
                </a:solidFill>
              </a:rPr>
              <a:t>Пасхального Международного детского фестиваля </a:t>
            </a:r>
            <a:r>
              <a:rPr lang="ru-RU" sz="2800" b="1" dirty="0" err="1">
                <a:solidFill>
                  <a:schemeClr val="accent1"/>
                </a:solidFill>
              </a:rPr>
              <a:t>кинопритч</a:t>
            </a:r>
            <a:r>
              <a:rPr lang="ru-RU" sz="2800" b="1" dirty="0">
                <a:solidFill>
                  <a:schemeClr val="accent1"/>
                </a:solidFill>
              </a:rPr>
              <a:t>   </a:t>
            </a:r>
            <a:br>
              <a:rPr lang="ru-RU" sz="2800" b="1" dirty="0">
                <a:solidFill>
                  <a:schemeClr val="accent1"/>
                </a:solidFill>
              </a:rPr>
            </a:br>
            <a:r>
              <a:rPr lang="ru-RU" sz="2800" b="1" dirty="0">
                <a:solidFill>
                  <a:schemeClr val="accent1"/>
                </a:solidFill>
              </a:rPr>
              <a:t>"Мы сами снимаем </a:t>
            </a:r>
            <a:r>
              <a:rPr lang="ru-RU" sz="2800" b="1" dirty="0" smtClean="0">
                <a:solidFill>
                  <a:schemeClr val="accent1"/>
                </a:solidFill>
              </a:rPr>
              <a:t>кино» 13 апреля</a:t>
            </a:r>
            <a:r>
              <a:rPr lang="ru-RU" sz="2800" b="1" dirty="0">
                <a:solidFill>
                  <a:schemeClr val="accent1"/>
                </a:solidFill>
              </a:rPr>
              <a:t/>
            </a:r>
            <a:br>
              <a:rPr lang="ru-RU" sz="2800" b="1" dirty="0">
                <a:solidFill>
                  <a:schemeClr val="accent1"/>
                </a:solidFill>
              </a:rPr>
            </a:br>
            <a:endParaRPr lang="ru-RU" sz="2800" b="1" dirty="0">
              <a:solidFill>
                <a:schemeClr val="accent1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5" y="2728494"/>
            <a:ext cx="4035829" cy="2269375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334" y="1600200"/>
            <a:ext cx="3204331" cy="4525963"/>
          </a:xfrm>
        </p:spPr>
      </p:pic>
    </p:spTree>
    <p:extLst>
      <p:ext uri="{BB962C8B-B14F-4D97-AF65-F5344CB8AC3E}">
        <p14:creationId xmlns:p14="http://schemas.microsoft.com/office/powerpoint/2010/main" val="36496771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sz="2700" dirty="0"/>
              <a:t>Международного кинофестиваля «Петербургский экран»</a:t>
            </a:r>
            <a:br>
              <a:rPr lang="ru-RU" sz="2700" dirty="0"/>
            </a:br>
            <a:r>
              <a:rPr lang="ru-RU" sz="2700" dirty="0"/>
              <a:t>                                                              28.05-02.06.2018 </a:t>
            </a:r>
            <a:r>
              <a:rPr lang="ru-RU" sz="2700" dirty="0" smtClean="0"/>
              <a:t> </a:t>
            </a:r>
            <a:endParaRPr lang="ru-RU" sz="27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795" y="1600200"/>
            <a:ext cx="3205410" cy="4525963"/>
          </a:xfrm>
        </p:spPr>
      </p:pic>
    </p:spTree>
    <p:extLst>
      <p:ext uri="{BB962C8B-B14F-4D97-AF65-F5344CB8AC3E}">
        <p14:creationId xmlns:p14="http://schemas.microsoft.com/office/powerpoint/2010/main" val="16831774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61" y="476672"/>
            <a:ext cx="2951180" cy="416805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88640"/>
            <a:ext cx="2957136" cy="4176464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905282"/>
            <a:ext cx="2520280" cy="355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831668"/>
            <a:ext cx="2563479" cy="3616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62919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1"/>
                </a:solidFill>
              </a:rPr>
              <a:t>IX ВСЕРОССИЙСКИЙ детский кинофестиваль «КИНООСТРОВ»</a:t>
            </a:r>
            <a:br>
              <a:rPr lang="ru-RU" sz="2400" b="1" dirty="0">
                <a:solidFill>
                  <a:schemeClr val="accent1"/>
                </a:solidFill>
              </a:rPr>
            </a:br>
            <a:r>
              <a:rPr lang="ru-RU" sz="2400" b="1" dirty="0">
                <a:solidFill>
                  <a:schemeClr val="accent1"/>
                </a:solidFill>
              </a:rPr>
              <a:t/>
            </a:r>
            <a:br>
              <a:rPr lang="ru-RU" sz="2400" b="1" dirty="0">
                <a:solidFill>
                  <a:schemeClr val="accent1"/>
                </a:solidFill>
              </a:rPr>
            </a:br>
            <a:r>
              <a:rPr lang="ru-RU" sz="2400" b="1" dirty="0">
                <a:solidFill>
                  <a:schemeClr val="accent1"/>
                </a:solidFill>
              </a:rPr>
              <a:t>1 - 18 июня 2018 года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54" y="1600200"/>
            <a:ext cx="3204892" cy="45259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221" y="1600200"/>
            <a:ext cx="3202558" cy="4525963"/>
          </a:xfr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17" y="571306"/>
            <a:ext cx="1401890" cy="1129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996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28396"/>
            <a:ext cx="4038600" cy="226957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975" y="476672"/>
            <a:ext cx="4484617" cy="2520280"/>
          </a:xfr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537"/>
            <a:ext cx="2867585" cy="231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695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00808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accent1"/>
                </a:solidFill>
              </a:rPr>
              <a:t>Д</a:t>
            </a:r>
            <a:r>
              <a:rPr lang="ru-RU" sz="2000" b="1" dirty="0" smtClean="0">
                <a:solidFill>
                  <a:schemeClr val="accent1"/>
                </a:solidFill>
              </a:rPr>
              <a:t>венадцатый  открытый  окружной</a:t>
            </a:r>
            <a:r>
              <a:rPr lang="ru-RU" sz="2000" b="1" dirty="0">
                <a:solidFill>
                  <a:schemeClr val="accent1"/>
                </a:solidFill>
              </a:rPr>
              <a:t/>
            </a:r>
            <a:br>
              <a:rPr lang="ru-RU" sz="2000" b="1" dirty="0">
                <a:solidFill>
                  <a:schemeClr val="accent1"/>
                </a:solidFill>
              </a:rPr>
            </a:br>
            <a:r>
              <a:rPr lang="ru-RU" sz="2000" b="1" dirty="0" smtClean="0">
                <a:solidFill>
                  <a:schemeClr val="accent1"/>
                </a:solidFill>
              </a:rPr>
              <a:t>фестиваль  </a:t>
            </a:r>
            <a:r>
              <a:rPr lang="ru-RU" sz="2000" b="1" dirty="0">
                <a:solidFill>
                  <a:schemeClr val="accent1"/>
                </a:solidFill>
              </a:rPr>
              <a:t>молодёжных средств массовой информации </a:t>
            </a:r>
            <a:br>
              <a:rPr lang="ru-RU" sz="2000" b="1" dirty="0">
                <a:solidFill>
                  <a:schemeClr val="accent1"/>
                </a:solidFill>
              </a:rPr>
            </a:br>
            <a:r>
              <a:rPr lang="ru-RU" sz="2000" b="1" dirty="0">
                <a:solidFill>
                  <a:schemeClr val="accent1"/>
                </a:solidFill>
              </a:rPr>
              <a:t>Юго-западного образовательного округа  </a:t>
            </a:r>
            <a:br>
              <a:rPr lang="ru-RU" sz="2000" b="1" dirty="0">
                <a:solidFill>
                  <a:schemeClr val="accent1"/>
                </a:solidFill>
              </a:rPr>
            </a:br>
            <a:r>
              <a:rPr lang="ru-RU" sz="2000" b="1" dirty="0">
                <a:solidFill>
                  <a:schemeClr val="accent1"/>
                </a:solidFill>
              </a:rPr>
              <a:t>«Талант- Юниор 2018</a:t>
            </a:r>
            <a:r>
              <a:rPr lang="ru-RU" sz="2000" b="1" dirty="0" smtClean="0">
                <a:solidFill>
                  <a:schemeClr val="accent1"/>
                </a:solidFill>
              </a:rPr>
              <a:t>» г. Кингисепп 13 мар</a:t>
            </a:r>
            <a:r>
              <a:rPr lang="ru-RU" sz="2000" dirty="0" smtClean="0">
                <a:solidFill>
                  <a:schemeClr val="accent1"/>
                </a:solidFill>
              </a:rPr>
              <a:t>та 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34168"/>
            <a:ext cx="3251081" cy="459199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334" y="1600200"/>
            <a:ext cx="3204331" cy="4525963"/>
          </a:xfr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35653"/>
            <a:ext cx="1225550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15285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b="1" i="1" dirty="0">
                <a:solidFill>
                  <a:srgbClr val="0070C0"/>
                </a:solidFill>
              </a:rPr>
              <a:t>Студия анимации и кино «</a:t>
            </a:r>
            <a:r>
              <a:rPr lang="ru-RU" b="1" i="1" dirty="0" err="1">
                <a:solidFill>
                  <a:srgbClr val="0070C0"/>
                </a:solidFill>
              </a:rPr>
              <a:t>Вартемяги</a:t>
            </a:r>
            <a:r>
              <a:rPr lang="ru-RU" b="1" i="1" dirty="0">
                <a:solidFill>
                  <a:srgbClr val="0070C0"/>
                </a:solidFill>
              </a:rPr>
              <a:t>»  (первоначальное название «Экология в Мультфильмах») создана в декабре 2002 года в качестве базовой площадки по реализации шведской программы «АНИМЕРА МЕРА» под руководством </a:t>
            </a:r>
            <a:r>
              <a:rPr lang="ru-RU" b="1" i="1" dirty="0" err="1">
                <a:solidFill>
                  <a:srgbClr val="0070C0"/>
                </a:solidFill>
              </a:rPr>
              <a:t>Ерлинга</a:t>
            </a:r>
            <a:r>
              <a:rPr lang="ru-RU" b="1" i="1" dirty="0">
                <a:solidFill>
                  <a:srgbClr val="0070C0"/>
                </a:solidFill>
              </a:rPr>
              <a:t> </a:t>
            </a:r>
            <a:r>
              <a:rPr lang="ru-RU" b="1" i="1" dirty="0" err="1">
                <a:solidFill>
                  <a:srgbClr val="0070C0"/>
                </a:solidFill>
              </a:rPr>
              <a:t>Ериксона</a:t>
            </a:r>
            <a:r>
              <a:rPr lang="ru-RU" b="1" i="1" dirty="0">
                <a:solidFill>
                  <a:srgbClr val="0070C0"/>
                </a:solidFill>
              </a:rPr>
              <a:t> и  с российской стороны - общественной организации «Прозрачные воды Невы»  Немчиновым Константином Михайловичем. Руководителем студии на протяжении многих лет был Тишин Максим Александрович</a:t>
            </a:r>
            <a:r>
              <a:rPr lang="ru-RU" dirty="0"/>
              <a:t>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1225550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12895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9914"/>
            <a:ext cx="2796717" cy="3949899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521" y="116632"/>
            <a:ext cx="3204598" cy="4525963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710809"/>
            <a:ext cx="2594303" cy="366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Объект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710809"/>
            <a:ext cx="2695127" cy="3806420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202" y="764704"/>
            <a:ext cx="1608719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421050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355160" cy="11430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accent1"/>
                </a:solidFill>
              </a:rPr>
              <a:t>Мастер класс «Пластилиновая анимация» в компьютерном центре г Луга  6июня</a:t>
            </a:r>
            <a:endParaRPr lang="ru-RU" sz="2800" b="1" dirty="0">
              <a:solidFill>
                <a:schemeClr val="accent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56792"/>
            <a:ext cx="3384376" cy="253828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296228"/>
            <a:ext cx="2880320" cy="2160240"/>
          </a:xfrm>
        </p:spPr>
      </p:pic>
      <p:pic>
        <p:nvPicPr>
          <p:cNvPr id="1026" name="Picture 2" descr="D:\ДДЮТ 2017-2018\Фестивали17-18\Луга сертификаты и фото мастер класс 06.06+++\2018-06-06_МК-Вартемяги\DSCN97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651367"/>
            <a:ext cx="3080385" cy="231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ДДЮТ 2017-2018\Фестивали17-18\Луга сертификаты и фото мастер класс 06.06+++\2018-06-06_МК-Вартемяги\DSCN97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94643"/>
            <a:ext cx="3292623" cy="246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1225550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892275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7030A0"/>
                </a:solidFill>
              </a:rPr>
              <a:t>Выездной </a:t>
            </a:r>
            <a:r>
              <a:rPr lang="ru-RU" b="1" i="1" dirty="0" err="1" smtClean="0">
                <a:solidFill>
                  <a:srgbClr val="7030A0"/>
                </a:solidFill>
              </a:rPr>
              <a:t>интенсив</a:t>
            </a:r>
            <a:r>
              <a:rPr lang="ru-RU" b="1" i="1" dirty="0" smtClean="0">
                <a:solidFill>
                  <a:srgbClr val="7030A0"/>
                </a:solidFill>
              </a:rPr>
              <a:t> </a:t>
            </a:r>
            <a:br>
              <a:rPr lang="ru-RU" b="1" i="1" dirty="0" smtClean="0">
                <a:solidFill>
                  <a:srgbClr val="7030A0"/>
                </a:solidFill>
              </a:rPr>
            </a:br>
            <a:r>
              <a:rPr lang="ru-RU" b="1" i="1" dirty="0" smtClean="0">
                <a:solidFill>
                  <a:srgbClr val="7030A0"/>
                </a:solidFill>
              </a:rPr>
              <a:t>июль г. Ярославль</a:t>
            </a:r>
            <a:endParaRPr lang="ru-RU" b="1" i="1" dirty="0">
              <a:solidFill>
                <a:srgbClr val="7030A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21" y="2276872"/>
            <a:ext cx="4134379" cy="310078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" t="5152"/>
          <a:stretch/>
        </p:blipFill>
        <p:spPr>
          <a:xfrm>
            <a:off x="4673148" y="1700808"/>
            <a:ext cx="4470852" cy="3244973"/>
          </a:xfr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1225550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122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3054" y="274638"/>
            <a:ext cx="7353746" cy="1143000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chemeClr val="accent1"/>
                </a:solidFill>
              </a:rPr>
              <a:t>Всероссийский заочный конкурс детских </a:t>
            </a:r>
            <a:r>
              <a:rPr lang="ru-RU" sz="3200" b="1" dirty="0" err="1">
                <a:solidFill>
                  <a:schemeClr val="accent1"/>
                </a:solidFill>
              </a:rPr>
              <a:t>медиаработ</a:t>
            </a:r>
            <a:r>
              <a:rPr lang="ru-RU" sz="3200" b="1" dirty="0">
                <a:solidFill>
                  <a:schemeClr val="accent1"/>
                </a:solidFill>
              </a:rPr>
              <a:t> «Поле семейных </a:t>
            </a:r>
            <a:r>
              <a:rPr lang="ru-RU" sz="3200" b="1" dirty="0" smtClean="0">
                <a:solidFill>
                  <a:schemeClr val="accent1"/>
                </a:solidFill>
              </a:rPr>
              <a:t>побед» г. Москва</a:t>
            </a:r>
            <a:endParaRPr lang="ru-RU" sz="3200" b="1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 </a:t>
            </a:r>
            <a:r>
              <a:rPr lang="ru-RU" dirty="0" smtClean="0">
                <a:solidFill>
                  <a:srgbClr val="002060"/>
                </a:solidFill>
              </a:rPr>
              <a:t>Награждены на Всероссийский открытый форум детского </a:t>
            </a:r>
            <a:r>
              <a:rPr lang="ru-RU" dirty="0">
                <a:solidFill>
                  <a:srgbClr val="002060"/>
                </a:solidFill>
              </a:rPr>
              <a:t>и юношеского экранного творчества «Бумеранг</a:t>
            </a:r>
            <a:r>
              <a:rPr lang="ru-RU" dirty="0" smtClean="0">
                <a:solidFill>
                  <a:srgbClr val="002060"/>
                </a:solidFill>
              </a:rPr>
              <a:t>»( </a:t>
            </a:r>
            <a:r>
              <a:rPr lang="ru-RU" dirty="0">
                <a:solidFill>
                  <a:srgbClr val="002060"/>
                </a:solidFill>
              </a:rPr>
              <a:t>7-27 сентября 2018 года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 Всероссийский Детский Центр «Орленок» (г. Туапсе, Краснодарского </a:t>
            </a:r>
            <a:r>
              <a:rPr lang="ru-RU" dirty="0" smtClean="0">
                <a:solidFill>
                  <a:srgbClr val="002060"/>
                </a:solidFill>
              </a:rPr>
              <a:t>края)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Ефимов Владимир-дипломант 3 степени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Немчинов Никита- Дипломант 3 степени</a:t>
            </a:r>
          </a:p>
          <a:p>
            <a:r>
              <a:rPr lang="ru-RU" dirty="0" err="1" smtClean="0">
                <a:solidFill>
                  <a:srgbClr val="7030A0"/>
                </a:solidFill>
              </a:rPr>
              <a:t>Двойнина</a:t>
            </a:r>
            <a:r>
              <a:rPr lang="ru-RU" dirty="0" smtClean="0">
                <a:solidFill>
                  <a:srgbClr val="7030A0"/>
                </a:solidFill>
              </a:rPr>
              <a:t> Дарья- победитель  межрегионального конкурса «Лидер Ю Питера»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3859"/>
            <a:ext cx="1368152" cy="1102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272597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859216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</a:rPr>
              <a:t>Межрегиональный фестиваль «Семена дружбы» 01.12.18)</a:t>
            </a:r>
            <a:endParaRPr lang="ru-RU" sz="2800" b="1" dirty="0">
              <a:solidFill>
                <a:schemeClr val="accent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Горлов Иван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дипломант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9219" name="Picture 3" descr="C:\Users\Пользователь\Downloads\DSC04736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7" t="3818" r="31307"/>
          <a:stretch/>
        </p:blipFill>
        <p:spPr bwMode="auto">
          <a:xfrm>
            <a:off x="3324378" y="2923308"/>
            <a:ext cx="2759790" cy="344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484784"/>
            <a:ext cx="4041775" cy="1224136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7030A0"/>
                </a:solidFill>
              </a:rPr>
              <a:t>Александра Федор</a:t>
            </a:r>
          </a:p>
          <a:p>
            <a:r>
              <a:rPr lang="ru-RU" sz="2000" dirty="0" smtClean="0">
                <a:solidFill>
                  <a:srgbClr val="7030A0"/>
                </a:solidFill>
              </a:rPr>
              <a:t>Афанасьев Даниил- дипломанты</a:t>
            </a:r>
          </a:p>
          <a:p>
            <a:r>
              <a:rPr lang="ru-RU" sz="2000" dirty="0" smtClean="0">
                <a:solidFill>
                  <a:srgbClr val="7030A0"/>
                </a:solidFill>
              </a:rPr>
              <a:t>Тишина Варвара -дипломант</a:t>
            </a:r>
            <a:endParaRPr lang="ru-RU" sz="2000" dirty="0">
              <a:solidFill>
                <a:srgbClr val="7030A0"/>
              </a:solidFill>
            </a:endParaRPr>
          </a:p>
        </p:txBody>
      </p:sp>
      <p:pic>
        <p:nvPicPr>
          <p:cNvPr id="9218" name="Picture 2" descr="C:\Users\Пользователь\Downloads\DSC04733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8" t="7513"/>
          <a:stretch/>
        </p:blipFill>
        <p:spPr bwMode="auto">
          <a:xfrm>
            <a:off x="6588224" y="3925896"/>
            <a:ext cx="2166983" cy="267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Пользователь\Downloads\DSC0473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3" t="10877" r="25911"/>
          <a:stretch/>
        </p:blipFill>
        <p:spPr bwMode="auto">
          <a:xfrm>
            <a:off x="210670" y="3356992"/>
            <a:ext cx="2633138" cy="298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1225550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170725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/>
                </a:solidFill>
              </a:rPr>
              <a:t>В рамках фестиваля проходили экскурсии</a:t>
            </a:r>
            <a:endParaRPr lang="ru-RU" b="1" dirty="0">
              <a:solidFill>
                <a:schemeClr val="accent1"/>
              </a:solidFill>
            </a:endParaRPr>
          </a:p>
        </p:txBody>
      </p:sp>
      <p:pic>
        <p:nvPicPr>
          <p:cNvPr id="14338" name="Picture 2" descr="D:\ДДЮТ18-19 у.г\фестивали\10 муза+++\фото 10 муза\_DSC90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585" y="2728494"/>
            <a:ext cx="4035829" cy="226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ДДЮТ18-19 у.г\фестивали\10 муза+++\фото 10 муза\_DSC904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9585" y="2728494"/>
            <a:ext cx="4035829" cy="226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D:\ДДЮТ18-19 у.г\фестивали\10 муза+++\фото 10 муза\_DSC90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89040"/>
            <a:ext cx="4031320" cy="226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D:\ДДЮТ18-19 у.г\фестивали\10 муза+++\фото 10 муза\_DSC90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73" y="1412776"/>
            <a:ext cx="3993098" cy="224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34672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571184" cy="114300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1"/>
                </a:solidFill>
              </a:rPr>
              <a:t>Всероссийский конкурс  юных кинематографистов «Десятая муза» памяти Сергея Васильевича Чернышева (21-24.09 В. </a:t>
            </a:r>
            <a:r>
              <a:rPr lang="ru-RU" sz="2800" b="1" dirty="0" smtClean="0">
                <a:solidFill>
                  <a:schemeClr val="accent1"/>
                </a:solidFill>
              </a:rPr>
              <a:t>Новгород) </a:t>
            </a:r>
            <a:endParaRPr lang="ru-RU" sz="2800" b="1" dirty="0">
              <a:solidFill>
                <a:schemeClr val="accent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76872"/>
            <a:ext cx="4038600" cy="2271712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0" y="1600200"/>
            <a:ext cx="432048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7030A0"/>
                </a:solidFill>
              </a:rPr>
              <a:t>Немчинов Владимир-лауреат 1 степени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7030A0"/>
                </a:solidFill>
              </a:rPr>
              <a:t>Тишина Варвара-лауреат 2 </a:t>
            </a:r>
            <a:r>
              <a:rPr lang="ru-RU" sz="2400" dirty="0">
                <a:solidFill>
                  <a:srgbClr val="7030A0"/>
                </a:solidFill>
              </a:rPr>
              <a:t>степени </a:t>
            </a:r>
            <a:br>
              <a:rPr lang="ru-RU" sz="2400" dirty="0">
                <a:solidFill>
                  <a:srgbClr val="7030A0"/>
                </a:solidFill>
              </a:rPr>
            </a:br>
            <a:r>
              <a:rPr lang="ru-RU" sz="2400" dirty="0">
                <a:solidFill>
                  <a:srgbClr val="7030A0"/>
                </a:solidFill>
              </a:rPr>
              <a:t>Немчинова </a:t>
            </a:r>
            <a:r>
              <a:rPr lang="ru-RU" sz="2400" dirty="0" smtClean="0">
                <a:solidFill>
                  <a:srgbClr val="7030A0"/>
                </a:solidFill>
              </a:rPr>
              <a:t>Юлия</a:t>
            </a:r>
            <a:r>
              <a:rPr lang="ru-RU" sz="2400" dirty="0">
                <a:solidFill>
                  <a:srgbClr val="7030A0"/>
                </a:solidFill>
              </a:rPr>
              <a:t> -лауреат 2 степени   </a:t>
            </a:r>
            <a:r>
              <a:rPr lang="ru-RU" sz="2400" dirty="0" err="1" smtClean="0">
                <a:solidFill>
                  <a:srgbClr val="7030A0"/>
                </a:solidFill>
              </a:rPr>
              <a:t>Двойнина</a:t>
            </a:r>
            <a:r>
              <a:rPr lang="ru-RU" sz="2400" dirty="0" smtClean="0">
                <a:solidFill>
                  <a:srgbClr val="7030A0"/>
                </a:solidFill>
              </a:rPr>
              <a:t> </a:t>
            </a:r>
            <a:r>
              <a:rPr lang="ru-RU" sz="2400" dirty="0">
                <a:solidFill>
                  <a:srgbClr val="7030A0"/>
                </a:solidFill>
              </a:rPr>
              <a:t>Дарья- лауреат 2 степени </a:t>
            </a:r>
            <a:r>
              <a:rPr lang="ru-RU" sz="2400" dirty="0" err="1">
                <a:solidFill>
                  <a:srgbClr val="7030A0"/>
                </a:solidFill>
              </a:rPr>
              <a:t>Двойнина</a:t>
            </a:r>
            <a:r>
              <a:rPr lang="ru-RU" sz="2400" dirty="0">
                <a:solidFill>
                  <a:srgbClr val="7030A0"/>
                </a:solidFill>
              </a:rPr>
              <a:t> </a:t>
            </a:r>
            <a:r>
              <a:rPr lang="ru-RU" sz="2400" dirty="0" smtClean="0">
                <a:solidFill>
                  <a:srgbClr val="7030A0"/>
                </a:solidFill>
              </a:rPr>
              <a:t>Ксения - лауреат </a:t>
            </a:r>
            <a:r>
              <a:rPr lang="ru-RU" sz="2400" dirty="0">
                <a:solidFill>
                  <a:srgbClr val="7030A0"/>
                </a:solidFill>
              </a:rPr>
              <a:t>2 </a:t>
            </a:r>
            <a:r>
              <a:rPr lang="ru-RU" sz="2400" dirty="0" smtClean="0">
                <a:solidFill>
                  <a:srgbClr val="7030A0"/>
                </a:solidFill>
              </a:rPr>
              <a:t>степени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7030A0"/>
                </a:solidFill>
              </a:rPr>
              <a:t>Ефимов Владимир- номинант  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1225550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569616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chemeClr val="accent1"/>
                </a:solidFill>
              </a:rPr>
              <a:t>IV- фестиваль анимационных фильмов для самых маленьких «Горошина» - </a:t>
            </a:r>
            <a:r>
              <a:rPr lang="ru-RU" sz="2800" b="1" dirty="0" smtClean="0">
                <a:solidFill>
                  <a:schemeClr val="accent1"/>
                </a:solidFill>
              </a:rPr>
              <a:t>2018 (город </a:t>
            </a:r>
            <a:r>
              <a:rPr lang="ru-RU" sz="2800" b="1" dirty="0">
                <a:solidFill>
                  <a:schemeClr val="accent1"/>
                </a:solidFill>
              </a:rPr>
              <a:t>Ярославль 2-3 октября 2018 </a:t>
            </a:r>
            <a:r>
              <a:rPr lang="ru-RU" sz="2800" b="1" dirty="0" smtClean="0">
                <a:solidFill>
                  <a:schemeClr val="accent1"/>
                </a:solidFill>
              </a:rPr>
              <a:t>года)</a:t>
            </a:r>
            <a:endParaRPr lang="ru-RU" sz="2800" b="1" dirty="0">
              <a:solidFill>
                <a:schemeClr val="accent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26806"/>
            <a:ext cx="4038600" cy="2272751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sz="6400" dirty="0"/>
          </a:p>
          <a:p>
            <a:r>
              <a:rPr lang="ru-RU" sz="9600" dirty="0" err="1">
                <a:solidFill>
                  <a:srgbClr val="7030A0"/>
                </a:solidFill>
              </a:rPr>
              <a:t>Журабаев</a:t>
            </a:r>
            <a:r>
              <a:rPr lang="ru-RU" sz="9600" dirty="0">
                <a:solidFill>
                  <a:srgbClr val="7030A0"/>
                </a:solidFill>
              </a:rPr>
              <a:t> </a:t>
            </a:r>
            <a:r>
              <a:rPr lang="ru-RU" sz="9600" dirty="0" err="1" smtClean="0">
                <a:solidFill>
                  <a:srgbClr val="7030A0"/>
                </a:solidFill>
              </a:rPr>
              <a:t>Жавохирбек</a:t>
            </a:r>
            <a:endParaRPr lang="ru-RU" sz="9600" dirty="0" smtClean="0">
              <a:solidFill>
                <a:srgbClr val="7030A0"/>
              </a:solidFill>
            </a:endParaRPr>
          </a:p>
          <a:p>
            <a:r>
              <a:rPr lang="ru-RU" sz="9600" dirty="0" smtClean="0">
                <a:solidFill>
                  <a:srgbClr val="7030A0"/>
                </a:solidFill>
              </a:rPr>
              <a:t>Румянцев Родион</a:t>
            </a:r>
            <a:endParaRPr lang="ru-RU" sz="9600" dirty="0">
              <a:solidFill>
                <a:srgbClr val="7030A0"/>
              </a:solidFill>
            </a:endParaRPr>
          </a:p>
          <a:p>
            <a:r>
              <a:rPr lang="ru-RU" sz="9600" dirty="0">
                <a:solidFill>
                  <a:srgbClr val="7030A0"/>
                </a:solidFill>
              </a:rPr>
              <a:t>Наумова </a:t>
            </a:r>
            <a:r>
              <a:rPr lang="ru-RU" sz="9600" dirty="0" smtClean="0">
                <a:solidFill>
                  <a:srgbClr val="7030A0"/>
                </a:solidFill>
              </a:rPr>
              <a:t>Екатерина</a:t>
            </a:r>
            <a:endParaRPr lang="ru-RU" sz="9600" dirty="0">
              <a:solidFill>
                <a:srgbClr val="7030A0"/>
              </a:solidFill>
            </a:endParaRPr>
          </a:p>
          <a:p>
            <a:r>
              <a:rPr lang="ru-RU" sz="9600" dirty="0">
                <a:solidFill>
                  <a:srgbClr val="7030A0"/>
                </a:solidFill>
              </a:rPr>
              <a:t>Мельник </a:t>
            </a:r>
            <a:r>
              <a:rPr lang="ru-RU" sz="9600" dirty="0" smtClean="0">
                <a:solidFill>
                  <a:srgbClr val="7030A0"/>
                </a:solidFill>
              </a:rPr>
              <a:t>Александр</a:t>
            </a:r>
            <a:endParaRPr lang="ru-RU" sz="9600" dirty="0">
              <a:solidFill>
                <a:srgbClr val="7030A0"/>
              </a:solidFill>
            </a:endParaRPr>
          </a:p>
          <a:p>
            <a:r>
              <a:rPr lang="ru-RU" sz="9600" dirty="0">
                <a:solidFill>
                  <a:srgbClr val="7030A0"/>
                </a:solidFill>
              </a:rPr>
              <a:t>Карпов </a:t>
            </a:r>
            <a:r>
              <a:rPr lang="ru-RU" sz="9600" dirty="0" smtClean="0">
                <a:solidFill>
                  <a:srgbClr val="7030A0"/>
                </a:solidFill>
              </a:rPr>
              <a:t>Эдуард</a:t>
            </a:r>
            <a:endParaRPr lang="ru-RU" sz="9600" dirty="0">
              <a:solidFill>
                <a:srgbClr val="7030A0"/>
              </a:solidFill>
            </a:endParaRPr>
          </a:p>
          <a:p>
            <a:r>
              <a:rPr lang="ru-RU" sz="9600" dirty="0" err="1">
                <a:solidFill>
                  <a:srgbClr val="7030A0"/>
                </a:solidFill>
              </a:rPr>
              <a:t>Лушакова</a:t>
            </a:r>
            <a:r>
              <a:rPr lang="ru-RU" sz="9600" dirty="0">
                <a:solidFill>
                  <a:srgbClr val="7030A0"/>
                </a:solidFill>
              </a:rPr>
              <a:t> </a:t>
            </a:r>
            <a:r>
              <a:rPr lang="ru-RU" sz="9600" dirty="0" smtClean="0">
                <a:solidFill>
                  <a:srgbClr val="7030A0"/>
                </a:solidFill>
              </a:rPr>
              <a:t>Яна</a:t>
            </a:r>
            <a:endParaRPr lang="ru-RU" sz="9600" dirty="0">
              <a:solidFill>
                <a:srgbClr val="7030A0"/>
              </a:solidFill>
            </a:endParaRPr>
          </a:p>
          <a:p>
            <a:r>
              <a:rPr lang="ru-RU" sz="9600" dirty="0">
                <a:solidFill>
                  <a:srgbClr val="7030A0"/>
                </a:solidFill>
              </a:rPr>
              <a:t>Николаева </a:t>
            </a:r>
            <a:r>
              <a:rPr lang="ru-RU" sz="9600" dirty="0" smtClean="0">
                <a:solidFill>
                  <a:srgbClr val="7030A0"/>
                </a:solidFill>
              </a:rPr>
              <a:t>Вера</a:t>
            </a:r>
            <a:endParaRPr lang="ru-RU" sz="9600" dirty="0">
              <a:solidFill>
                <a:srgbClr val="7030A0"/>
              </a:solidFill>
            </a:endParaRPr>
          </a:p>
          <a:p>
            <a:r>
              <a:rPr lang="ru-RU" sz="9600" dirty="0">
                <a:solidFill>
                  <a:srgbClr val="7030A0"/>
                </a:solidFill>
              </a:rPr>
              <a:t>Немчинова </a:t>
            </a:r>
            <a:r>
              <a:rPr lang="ru-RU" sz="9600" dirty="0" smtClean="0">
                <a:solidFill>
                  <a:srgbClr val="7030A0"/>
                </a:solidFill>
              </a:rPr>
              <a:t>Юлия</a:t>
            </a:r>
            <a:endParaRPr lang="ru-RU" sz="9600" dirty="0">
              <a:solidFill>
                <a:srgbClr val="7030A0"/>
              </a:solidFill>
            </a:endParaRPr>
          </a:p>
          <a:p>
            <a:r>
              <a:rPr lang="ru-RU" sz="9600" dirty="0" err="1">
                <a:solidFill>
                  <a:srgbClr val="7030A0"/>
                </a:solidFill>
              </a:rPr>
              <a:t>Лушакова</a:t>
            </a:r>
            <a:r>
              <a:rPr lang="ru-RU" sz="9600" dirty="0">
                <a:solidFill>
                  <a:srgbClr val="7030A0"/>
                </a:solidFill>
              </a:rPr>
              <a:t> </a:t>
            </a:r>
            <a:r>
              <a:rPr lang="ru-RU" sz="9600" dirty="0" smtClean="0">
                <a:solidFill>
                  <a:srgbClr val="7030A0"/>
                </a:solidFill>
              </a:rPr>
              <a:t>Вика</a:t>
            </a:r>
            <a:endParaRPr lang="ru-RU" sz="9600" dirty="0">
              <a:solidFill>
                <a:srgbClr val="7030A0"/>
              </a:solidFill>
            </a:endParaRPr>
          </a:p>
          <a:p>
            <a:r>
              <a:rPr lang="ru-RU" sz="9600" dirty="0">
                <a:solidFill>
                  <a:srgbClr val="7030A0"/>
                </a:solidFill>
              </a:rPr>
              <a:t>Тишина Варвара</a:t>
            </a:r>
          </a:p>
          <a:p>
            <a:r>
              <a:rPr lang="ru-RU" sz="9600" dirty="0">
                <a:solidFill>
                  <a:srgbClr val="7030A0"/>
                </a:solidFill>
              </a:rPr>
              <a:t>Немчинова Юля</a:t>
            </a:r>
          </a:p>
          <a:p>
            <a:r>
              <a:rPr lang="ru-RU" sz="9600" dirty="0">
                <a:solidFill>
                  <a:srgbClr val="7030A0"/>
                </a:solidFill>
              </a:rPr>
              <a:t>Немчинов </a:t>
            </a:r>
            <a:r>
              <a:rPr lang="ru-RU" sz="9600" dirty="0" smtClean="0">
                <a:solidFill>
                  <a:srgbClr val="7030A0"/>
                </a:solidFill>
              </a:rPr>
              <a:t>Владимир</a:t>
            </a:r>
            <a:endParaRPr lang="ru-RU" sz="9600" dirty="0">
              <a:solidFill>
                <a:srgbClr val="7030A0"/>
              </a:solidFill>
            </a:endParaRPr>
          </a:p>
          <a:p>
            <a:endParaRPr lang="ru-RU" sz="9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83702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</a:rPr>
              <a:t>Всероссийский </a:t>
            </a:r>
            <a:r>
              <a:rPr lang="ru-RU" sz="2800" b="1" dirty="0" err="1" smtClean="0">
                <a:solidFill>
                  <a:schemeClr val="accent1"/>
                </a:solidFill>
              </a:rPr>
              <a:t>киноконкурс</a:t>
            </a:r>
            <a:r>
              <a:rPr lang="ru-RU" sz="2800" b="1" dirty="0">
                <a:solidFill>
                  <a:schemeClr val="accent1"/>
                </a:solidFill>
              </a:rPr>
              <a:t/>
            </a:r>
            <a:br>
              <a:rPr lang="ru-RU" sz="2800" b="1" dirty="0">
                <a:solidFill>
                  <a:schemeClr val="accent1"/>
                </a:solidFill>
              </a:rPr>
            </a:br>
            <a:r>
              <a:rPr lang="ru-RU" sz="2800" b="1" dirty="0">
                <a:solidFill>
                  <a:schemeClr val="accent1"/>
                </a:solidFill>
              </a:rPr>
              <a:t>кинофестиваля «Литература и кино» - детям</a:t>
            </a:r>
            <a:r>
              <a:rPr lang="ru-RU" sz="2800" b="1" dirty="0" smtClean="0">
                <a:solidFill>
                  <a:schemeClr val="accent1"/>
                </a:solidFill>
              </a:rPr>
              <a:t>.</a:t>
            </a:r>
            <a:br>
              <a:rPr lang="ru-RU" sz="2800" b="1" dirty="0" smtClean="0">
                <a:solidFill>
                  <a:schemeClr val="accent1"/>
                </a:solidFill>
              </a:rPr>
            </a:br>
            <a:r>
              <a:rPr lang="ru-RU" sz="2800" b="1" dirty="0" smtClean="0">
                <a:solidFill>
                  <a:schemeClr val="accent1"/>
                </a:solidFill>
              </a:rPr>
              <a:t>( </a:t>
            </a:r>
            <a:r>
              <a:rPr lang="ru-RU" sz="2800" b="1" dirty="0">
                <a:solidFill>
                  <a:schemeClr val="accent1"/>
                </a:solidFill>
              </a:rPr>
              <a:t>21 сентября г. </a:t>
            </a:r>
            <a:r>
              <a:rPr lang="ru-RU" sz="2800" b="1" dirty="0" smtClean="0">
                <a:solidFill>
                  <a:schemeClr val="accent1"/>
                </a:solidFill>
              </a:rPr>
              <a:t>Гатчина) </a:t>
            </a:r>
            <a:endParaRPr lang="ru-RU" sz="2800" b="1" dirty="0">
              <a:solidFill>
                <a:schemeClr val="accent1"/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89" y="2564904"/>
            <a:ext cx="3782935" cy="2520280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Наумова Екатерина </a:t>
            </a:r>
            <a:r>
              <a:rPr lang="ru-RU" dirty="0" smtClean="0">
                <a:solidFill>
                  <a:srgbClr val="7030A0"/>
                </a:solidFill>
              </a:rPr>
              <a:t> -</a:t>
            </a:r>
            <a:endParaRPr lang="ru-RU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7030A0"/>
                </a:solidFill>
              </a:rPr>
              <a:t>д</a:t>
            </a:r>
            <a:r>
              <a:rPr lang="ru-RU" dirty="0" smtClean="0">
                <a:solidFill>
                  <a:srgbClr val="7030A0"/>
                </a:solidFill>
              </a:rPr>
              <a:t>ипломант 2 степени</a:t>
            </a:r>
            <a:endParaRPr lang="ru-RU" dirty="0">
              <a:solidFill>
                <a:srgbClr val="7030A0"/>
              </a:solidFill>
            </a:endParaRPr>
          </a:p>
          <a:p>
            <a:endParaRPr lang="ru-RU" dirty="0">
              <a:solidFill>
                <a:srgbClr val="7030A0"/>
              </a:solidFill>
            </a:endParaRPr>
          </a:p>
          <a:p>
            <a:r>
              <a:rPr lang="ru-RU" dirty="0">
                <a:solidFill>
                  <a:srgbClr val="7030A0"/>
                </a:solidFill>
              </a:rPr>
              <a:t>Румянцев </a:t>
            </a:r>
            <a:r>
              <a:rPr lang="ru-RU" dirty="0" smtClean="0">
                <a:solidFill>
                  <a:srgbClr val="7030A0"/>
                </a:solidFill>
              </a:rPr>
              <a:t>Родион- дипломант</a:t>
            </a:r>
            <a:endParaRPr lang="ru-RU" dirty="0">
              <a:solidFill>
                <a:srgbClr val="7030A0"/>
              </a:solidFill>
            </a:endParaRPr>
          </a:p>
          <a:p>
            <a:endParaRPr lang="ru-RU" dirty="0">
              <a:solidFill>
                <a:srgbClr val="7030A0"/>
              </a:solidFill>
            </a:endParaRPr>
          </a:p>
          <a:p>
            <a:r>
              <a:rPr lang="ru-RU" dirty="0">
                <a:solidFill>
                  <a:srgbClr val="7030A0"/>
                </a:solidFill>
              </a:rPr>
              <a:t>Ефимов </a:t>
            </a:r>
            <a:r>
              <a:rPr lang="ru-RU" dirty="0" smtClean="0">
                <a:solidFill>
                  <a:srgbClr val="7030A0"/>
                </a:solidFill>
              </a:rPr>
              <a:t>Владимир -дипломант</a:t>
            </a:r>
            <a:endParaRPr lang="ru-RU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7030A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66645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1"/>
                </a:solidFill>
              </a:rPr>
              <a:t>День детского экологического кино России, в рамках Всероссийского кинофестиваля экологических фильмов «Меридиан Надежды(11 октября 2018 года в г. </a:t>
            </a:r>
            <a:r>
              <a:rPr lang="ru-RU" sz="2400" b="1" dirty="0" smtClean="0">
                <a:solidFill>
                  <a:schemeClr val="accent1"/>
                </a:solidFill>
              </a:rPr>
              <a:t>Волосово)</a:t>
            </a:r>
            <a:endParaRPr lang="ru-RU" sz="2400" b="1" dirty="0">
              <a:solidFill>
                <a:schemeClr val="accent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789040"/>
            <a:ext cx="4040188" cy="2520280"/>
          </a:xfrm>
        </p:spPr>
        <p:txBody>
          <a:bodyPr>
            <a:normAutofit fontScale="775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r>
              <a:rPr lang="ru-RU" sz="2800" dirty="0" smtClean="0">
                <a:solidFill>
                  <a:srgbClr val="7030A0"/>
                </a:solidFill>
              </a:rPr>
              <a:t>грамота </a:t>
            </a:r>
            <a:r>
              <a:rPr lang="ru-RU" sz="2800" dirty="0">
                <a:solidFill>
                  <a:srgbClr val="7030A0"/>
                </a:solidFill>
              </a:rPr>
              <a:t>«За активную жизненную позицию </a:t>
            </a:r>
          </a:p>
          <a:p>
            <a:r>
              <a:rPr lang="ru-RU" sz="2800" dirty="0">
                <a:solidFill>
                  <a:srgbClr val="7030A0"/>
                </a:solidFill>
              </a:rPr>
              <a:t>благодарность «За активную жизненную позицию</a:t>
            </a:r>
            <a:r>
              <a:rPr lang="ru-RU" sz="2800" dirty="0" smtClean="0">
                <a:solidFill>
                  <a:srgbClr val="7030A0"/>
                </a:solidFill>
              </a:rPr>
              <a:t>»</a:t>
            </a:r>
            <a:endParaRPr lang="ru-RU" sz="2800" dirty="0">
              <a:solidFill>
                <a:srgbClr val="7030A0"/>
              </a:solidFill>
            </a:endParaRPr>
          </a:p>
          <a:p>
            <a:r>
              <a:rPr lang="ru-RU" sz="2800" dirty="0">
                <a:solidFill>
                  <a:srgbClr val="7030A0"/>
                </a:solidFill>
              </a:rPr>
              <a:t>Диплом «За смелость и творческий </a:t>
            </a:r>
            <a:r>
              <a:rPr lang="ru-RU" sz="2800" dirty="0" smtClean="0">
                <a:solidFill>
                  <a:srgbClr val="7030A0"/>
                </a:solidFill>
              </a:rPr>
              <a:t>успех»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1100135">
            <a:off x="5033579" y="4608916"/>
            <a:ext cx="4039985" cy="2273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Мастер класс по созданию  </a:t>
            </a:r>
            <a:r>
              <a:rPr lang="ru-RU" dirty="0" err="1" smtClean="0">
                <a:solidFill>
                  <a:srgbClr val="7030A0"/>
                </a:solidFill>
              </a:rPr>
              <a:t>экомультфильма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193693">
            <a:off x="4636615" y="2373570"/>
            <a:ext cx="4039985" cy="2273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D:\ДДЮТ18-19 у.г\фестивали\Меридиан Надежды++++\Волосово\20181011_1543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2" t="2210"/>
          <a:stretch/>
        </p:blipFill>
        <p:spPr bwMode="auto">
          <a:xfrm>
            <a:off x="683568" y="1690256"/>
            <a:ext cx="3926826" cy="256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6942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Прием 5 класса в отряд </a:t>
            </a:r>
            <a:r>
              <a:rPr lang="ru-RU" b="1" dirty="0" err="1">
                <a:solidFill>
                  <a:srgbClr val="7030A0"/>
                </a:solidFill>
              </a:rPr>
              <a:t>юноармейцев</a:t>
            </a:r>
            <a:r>
              <a:rPr lang="ru-RU" b="1" dirty="0">
                <a:solidFill>
                  <a:srgbClr val="7030A0"/>
                </a:solidFill>
              </a:rPr>
              <a:t> (02.12.18)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50328">
            <a:off x="-38660" y="2557896"/>
            <a:ext cx="4040188" cy="2272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8" name="Picture 4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 rot="11045879">
            <a:off x="4645025" y="3014419"/>
            <a:ext cx="4041775" cy="22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3"/>
            <a:ext cx="1225550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384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accent1"/>
                </a:solidFill>
              </a:rPr>
              <a:t>Экскурсия на </a:t>
            </a:r>
            <a:r>
              <a:rPr lang="ru-RU" sz="2800" b="1" dirty="0" err="1" smtClean="0">
                <a:solidFill>
                  <a:schemeClr val="accent1"/>
                </a:solidFill>
              </a:rPr>
              <a:t>мультстудию</a:t>
            </a:r>
            <a:r>
              <a:rPr lang="ru-RU" sz="2800" b="1" dirty="0" smtClean="0">
                <a:solidFill>
                  <a:schemeClr val="accent1"/>
                </a:solidFill>
              </a:rPr>
              <a:t> «Мельница»  октябрь2018 год</a:t>
            </a:r>
            <a:endParaRPr lang="ru-RU" sz="2800" b="1" dirty="0">
              <a:solidFill>
                <a:schemeClr val="accent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24744"/>
            <a:ext cx="4040188" cy="1512168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Наумова Екатерина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Юлдашева </a:t>
            </a:r>
            <a:r>
              <a:rPr lang="ru-RU" dirty="0" err="1" smtClean="0">
                <a:solidFill>
                  <a:srgbClr val="7030A0"/>
                </a:solidFill>
              </a:rPr>
              <a:t>Нигора</a:t>
            </a:r>
            <a:endParaRPr lang="ru-RU" dirty="0" smtClean="0">
              <a:solidFill>
                <a:srgbClr val="7030A0"/>
              </a:solidFill>
            </a:endParaRPr>
          </a:p>
          <a:p>
            <a:r>
              <a:rPr lang="ru-RU" dirty="0" smtClean="0">
                <a:solidFill>
                  <a:srgbClr val="7030A0"/>
                </a:solidFill>
              </a:rPr>
              <a:t>Юлдашев  Бек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Бондаренко Виктор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9501108">
            <a:off x="457301" y="3013753"/>
            <a:ext cx="4039985" cy="2273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908720"/>
            <a:ext cx="4041775" cy="1266155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7030A0"/>
                </a:solidFill>
              </a:rPr>
              <a:t>Победители  </a:t>
            </a:r>
            <a:r>
              <a:rPr lang="ru-RU" sz="2000" dirty="0" err="1" smtClean="0">
                <a:solidFill>
                  <a:srgbClr val="7030A0"/>
                </a:solidFill>
              </a:rPr>
              <a:t>экофестиваля</a:t>
            </a:r>
            <a:r>
              <a:rPr lang="ru-RU" sz="2000" dirty="0" smtClean="0">
                <a:solidFill>
                  <a:srgbClr val="7030A0"/>
                </a:solidFill>
              </a:rPr>
              <a:t> трех студий Ленинградской области   познакомились как создают мультфильмы профессионалы</a:t>
            </a:r>
            <a:endParaRPr lang="ru-RU" sz="2000" dirty="0">
              <a:solidFill>
                <a:srgbClr val="7030A0"/>
              </a:solidFill>
            </a:endParaRPr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9329461">
            <a:off x="4645920" y="3013753"/>
            <a:ext cx="4039985" cy="2273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61392"/>
            <a:ext cx="1225550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993816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chemeClr val="accent1"/>
                </a:solidFill>
              </a:rPr>
              <a:t>Экскурсия в университет кино и телевидение (3октября 2018 год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53618">
            <a:off x="4650259" y="1572617"/>
            <a:ext cx="4040188" cy="2272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9197775">
            <a:off x="5083412" y="3999470"/>
            <a:ext cx="4039985" cy="2273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 descr="D:\ДДЮТ18-19 у.г\фестивали\Главный кадр_до 15.10+++\4 ноября фестиваль Главный кадр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87" b="18459"/>
          <a:stretch/>
        </p:blipFill>
        <p:spPr bwMode="auto">
          <a:xfrm>
            <a:off x="350763" y="2708920"/>
            <a:ext cx="4787294" cy="322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3" y="1052736"/>
            <a:ext cx="1493670" cy="1203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3732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/>
                </a:solidFill>
              </a:rPr>
              <a:t>Экскурсия на Ленфильм</a:t>
            </a:r>
            <a:br>
              <a:rPr lang="ru-RU" b="1" dirty="0" smtClean="0">
                <a:solidFill>
                  <a:schemeClr val="accent1"/>
                </a:solidFill>
              </a:rPr>
            </a:br>
            <a:r>
              <a:rPr lang="ru-RU" b="1" dirty="0" smtClean="0">
                <a:solidFill>
                  <a:schemeClr val="accent1"/>
                </a:solidFill>
              </a:rPr>
              <a:t>(3 октября2018 год)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2276872"/>
            <a:ext cx="4862316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2686717">
            <a:off x="4735216" y="2791896"/>
            <a:ext cx="4314315" cy="242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95327"/>
            <a:ext cx="1608719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859286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accent1"/>
                </a:solidFill>
              </a:rPr>
              <a:t>Всероссийский фестиваль «Главный кадр»(04.11.18</a:t>
            </a:r>
            <a:r>
              <a:rPr lang="ru-RU" sz="2800" dirty="0" smtClean="0"/>
              <a:t>)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052736"/>
            <a:ext cx="4040188" cy="1656184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Дипломанты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Пименова Полина</a:t>
            </a:r>
          </a:p>
          <a:p>
            <a:r>
              <a:rPr lang="ru-RU" dirty="0" err="1" smtClean="0">
                <a:solidFill>
                  <a:srgbClr val="7030A0"/>
                </a:solidFill>
              </a:rPr>
              <a:t>Портачева</a:t>
            </a:r>
            <a:r>
              <a:rPr lang="ru-RU" dirty="0" smtClean="0">
                <a:solidFill>
                  <a:srgbClr val="7030A0"/>
                </a:solidFill>
              </a:rPr>
              <a:t> Татьяна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Немчинов Никита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9468644">
            <a:off x="457301" y="3013753"/>
            <a:ext cx="4039985" cy="2273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052736"/>
            <a:ext cx="4041775" cy="1122139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rgbClr val="7030A0"/>
                </a:solidFill>
              </a:rPr>
              <a:t>Участники:</a:t>
            </a:r>
          </a:p>
          <a:p>
            <a:r>
              <a:rPr lang="ru-RU" sz="1800" dirty="0" smtClean="0">
                <a:solidFill>
                  <a:srgbClr val="7030A0"/>
                </a:solidFill>
              </a:rPr>
              <a:t>Немчинов </a:t>
            </a:r>
            <a:r>
              <a:rPr lang="ru-RU" sz="1800" dirty="0" err="1" smtClean="0">
                <a:solidFill>
                  <a:srgbClr val="7030A0"/>
                </a:solidFill>
              </a:rPr>
              <a:t>Владимир,Немчинова</a:t>
            </a:r>
            <a:r>
              <a:rPr lang="ru-RU" sz="1800" dirty="0" smtClean="0">
                <a:solidFill>
                  <a:srgbClr val="7030A0"/>
                </a:solidFill>
              </a:rPr>
              <a:t> Юля, Тишина Варя, Костина Александра, </a:t>
            </a:r>
            <a:r>
              <a:rPr lang="ru-RU" sz="1800" dirty="0" err="1" smtClean="0">
                <a:solidFill>
                  <a:srgbClr val="7030A0"/>
                </a:solidFill>
              </a:rPr>
              <a:t>Мека</a:t>
            </a:r>
            <a:r>
              <a:rPr lang="ru-RU" sz="1800" dirty="0" smtClean="0">
                <a:solidFill>
                  <a:srgbClr val="7030A0"/>
                </a:solidFill>
              </a:rPr>
              <a:t>  </a:t>
            </a:r>
            <a:r>
              <a:rPr lang="ru-RU" sz="1800" dirty="0" err="1" smtClean="0">
                <a:solidFill>
                  <a:srgbClr val="7030A0"/>
                </a:solidFill>
              </a:rPr>
              <a:t>Снежанна</a:t>
            </a:r>
            <a:endParaRPr lang="ru-RU" sz="1800" dirty="0">
              <a:solidFill>
                <a:srgbClr val="7030A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1681810">
            <a:off x="3164950" y="2676145"/>
            <a:ext cx="5317491" cy="2992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550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993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22413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</a:rPr>
              <a:t>Всероссийский кинофестиваль «Нить»04.12.18</a:t>
            </a:r>
            <a:endParaRPr lang="ru-RU" sz="2800" b="1" dirty="0">
              <a:solidFill>
                <a:schemeClr val="accent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225392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41244">
            <a:off x="430903" y="1833048"/>
            <a:ext cx="4040188" cy="2272605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Знакомство  с обучением в университете 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solidFill>
                  <a:srgbClr val="7030A0"/>
                </a:solidFill>
              </a:rPr>
              <a:t>Ефимов Владимир</a:t>
            </a:r>
          </a:p>
          <a:p>
            <a:r>
              <a:rPr lang="ru-RU" sz="1800" dirty="0">
                <a:solidFill>
                  <a:srgbClr val="7030A0"/>
                </a:solidFill>
              </a:rPr>
              <a:t>Абдулов Милан </a:t>
            </a:r>
            <a:endParaRPr lang="ru-RU" sz="1800" dirty="0" smtClean="0">
              <a:solidFill>
                <a:srgbClr val="7030A0"/>
              </a:solidFill>
            </a:endParaRPr>
          </a:p>
          <a:p>
            <a:r>
              <a:rPr lang="ru-RU" sz="1800" dirty="0" err="1">
                <a:solidFill>
                  <a:srgbClr val="7030A0"/>
                </a:solidFill>
              </a:rPr>
              <a:t>Садовникова</a:t>
            </a:r>
            <a:r>
              <a:rPr lang="ru-RU" sz="1800" dirty="0">
                <a:solidFill>
                  <a:srgbClr val="7030A0"/>
                </a:solidFill>
              </a:rPr>
              <a:t> </a:t>
            </a:r>
            <a:r>
              <a:rPr lang="ru-RU" sz="1800" dirty="0" smtClean="0">
                <a:solidFill>
                  <a:srgbClr val="7030A0"/>
                </a:solidFill>
              </a:rPr>
              <a:t>Ярославна</a:t>
            </a:r>
          </a:p>
          <a:p>
            <a:r>
              <a:rPr lang="ru-RU" sz="1800" dirty="0" err="1">
                <a:solidFill>
                  <a:srgbClr val="7030A0"/>
                </a:solidFill>
              </a:rPr>
              <a:t>Русу</a:t>
            </a:r>
            <a:r>
              <a:rPr lang="ru-RU" sz="1800" dirty="0">
                <a:solidFill>
                  <a:srgbClr val="7030A0"/>
                </a:solidFill>
              </a:rPr>
              <a:t> </a:t>
            </a:r>
            <a:r>
              <a:rPr lang="ru-RU" sz="1800" dirty="0" smtClean="0">
                <a:solidFill>
                  <a:srgbClr val="7030A0"/>
                </a:solidFill>
              </a:rPr>
              <a:t>Августина</a:t>
            </a:r>
          </a:p>
          <a:p>
            <a:r>
              <a:rPr lang="ru-RU" sz="1800" dirty="0" err="1" smtClean="0">
                <a:solidFill>
                  <a:srgbClr val="7030A0"/>
                </a:solidFill>
              </a:rPr>
              <a:t>Пузряков</a:t>
            </a:r>
            <a:r>
              <a:rPr lang="ru-RU" sz="1800" dirty="0" smtClean="0">
                <a:solidFill>
                  <a:srgbClr val="7030A0"/>
                </a:solidFill>
              </a:rPr>
              <a:t> </a:t>
            </a:r>
            <a:r>
              <a:rPr lang="ru-RU" sz="1800" dirty="0">
                <a:solidFill>
                  <a:srgbClr val="7030A0"/>
                </a:solidFill>
              </a:rPr>
              <a:t>Андрей </a:t>
            </a:r>
          </a:p>
          <a:p>
            <a:r>
              <a:rPr lang="ru-RU" sz="1800" dirty="0" err="1">
                <a:solidFill>
                  <a:srgbClr val="7030A0"/>
                </a:solidFill>
              </a:rPr>
              <a:t>Шарипов</a:t>
            </a:r>
            <a:r>
              <a:rPr lang="ru-RU" sz="1800" dirty="0">
                <a:solidFill>
                  <a:srgbClr val="7030A0"/>
                </a:solidFill>
              </a:rPr>
              <a:t> </a:t>
            </a:r>
            <a:r>
              <a:rPr lang="ru-RU" sz="1800" dirty="0" smtClean="0">
                <a:solidFill>
                  <a:srgbClr val="7030A0"/>
                </a:solidFill>
              </a:rPr>
              <a:t>Тимур</a:t>
            </a:r>
          </a:p>
          <a:p>
            <a:r>
              <a:rPr lang="ru-RU" sz="1800" dirty="0">
                <a:solidFill>
                  <a:srgbClr val="7030A0"/>
                </a:solidFill>
              </a:rPr>
              <a:t>Сумской Юрий </a:t>
            </a:r>
            <a:endParaRPr lang="ru-RU" sz="1800" dirty="0" smtClean="0">
              <a:solidFill>
                <a:srgbClr val="7030A0"/>
              </a:solidFill>
            </a:endParaRPr>
          </a:p>
          <a:p>
            <a:r>
              <a:rPr lang="ru-RU" sz="1800" dirty="0" err="1">
                <a:solidFill>
                  <a:srgbClr val="7030A0"/>
                </a:solidFill>
              </a:rPr>
              <a:t>Лободин</a:t>
            </a:r>
            <a:r>
              <a:rPr lang="ru-RU" sz="1800" dirty="0">
                <a:solidFill>
                  <a:srgbClr val="7030A0"/>
                </a:solidFill>
              </a:rPr>
              <a:t> Олег </a:t>
            </a:r>
            <a:endParaRPr lang="ru-RU" sz="1800" dirty="0" smtClean="0">
              <a:solidFill>
                <a:srgbClr val="7030A0"/>
              </a:solidFill>
            </a:endParaRPr>
          </a:p>
          <a:p>
            <a:r>
              <a:rPr lang="ru-RU" sz="1800" dirty="0">
                <a:solidFill>
                  <a:srgbClr val="7030A0"/>
                </a:solidFill>
              </a:rPr>
              <a:t>Бондаренко Виктор </a:t>
            </a:r>
            <a:endParaRPr lang="ru-RU" sz="1800" dirty="0" smtClean="0">
              <a:solidFill>
                <a:srgbClr val="7030A0"/>
              </a:solidFill>
            </a:endParaRPr>
          </a:p>
          <a:p>
            <a:r>
              <a:rPr lang="ru-RU" sz="1800" dirty="0" err="1" smtClean="0">
                <a:solidFill>
                  <a:srgbClr val="7030A0"/>
                </a:solidFill>
              </a:rPr>
              <a:t>Пархомец</a:t>
            </a:r>
            <a:r>
              <a:rPr lang="ru-RU" sz="1800" dirty="0" smtClean="0">
                <a:solidFill>
                  <a:srgbClr val="7030A0"/>
                </a:solidFill>
              </a:rPr>
              <a:t> </a:t>
            </a:r>
            <a:r>
              <a:rPr lang="ru-RU" sz="1800" dirty="0">
                <a:solidFill>
                  <a:srgbClr val="7030A0"/>
                </a:solidFill>
              </a:rPr>
              <a:t>Никита </a:t>
            </a:r>
          </a:p>
          <a:p>
            <a:r>
              <a:rPr lang="ru-RU" sz="1800" dirty="0" err="1">
                <a:solidFill>
                  <a:srgbClr val="7030A0"/>
                </a:solidFill>
              </a:rPr>
              <a:t>Макарчук</a:t>
            </a:r>
            <a:r>
              <a:rPr lang="ru-RU" sz="1800" dirty="0">
                <a:solidFill>
                  <a:srgbClr val="7030A0"/>
                </a:solidFill>
              </a:rPr>
              <a:t> Владислав   </a:t>
            </a:r>
            <a:endParaRPr lang="ru-RU" sz="1800" dirty="0" smtClean="0">
              <a:solidFill>
                <a:srgbClr val="7030A0"/>
              </a:solidFill>
            </a:endParaRPr>
          </a:p>
          <a:p>
            <a:r>
              <a:rPr lang="ru-RU" sz="1800" dirty="0" smtClean="0">
                <a:solidFill>
                  <a:srgbClr val="7030A0"/>
                </a:solidFill>
              </a:rPr>
              <a:t>Магомедова </a:t>
            </a:r>
            <a:r>
              <a:rPr lang="ru-RU" sz="1800" dirty="0">
                <a:solidFill>
                  <a:srgbClr val="7030A0"/>
                </a:solidFill>
              </a:rPr>
              <a:t>Диана </a:t>
            </a:r>
          </a:p>
        </p:txBody>
      </p:sp>
      <p:pic>
        <p:nvPicPr>
          <p:cNvPr id="1028" name="Picture 4" descr="D:\ДДЮТ18-19 у.г\фестивали\НИТЬ до 01.11++\Новая папка\20181204_1547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528" y="4077072"/>
            <a:ext cx="4032447" cy="226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26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7030A0"/>
                </a:solidFill>
              </a:rPr>
              <a:t>Поздравляем Ефимова Владимира с победой</a:t>
            </a:r>
            <a:endParaRPr lang="ru-RU" b="1" i="1" dirty="0">
              <a:solidFill>
                <a:srgbClr val="7030A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3275"/>
            <a:ext cx="3744416" cy="5154079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556791"/>
            <a:ext cx="3516360" cy="4974665"/>
          </a:xfrm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1225550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427234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accent1"/>
                </a:solidFill>
              </a:rPr>
              <a:t>Наши проекты</a:t>
            </a:r>
            <a:endParaRPr lang="ru-RU" b="1" i="1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lvl="0" indent="0">
              <a:buNone/>
            </a:pPr>
            <a:r>
              <a:rPr lang="ru-RU" b="1" dirty="0" smtClean="0"/>
              <a:t>-Социальный </a:t>
            </a:r>
            <a:r>
              <a:rPr lang="ru-RU" b="1" dirty="0"/>
              <a:t>проект «Сохраним для потомков</a:t>
            </a:r>
            <a:r>
              <a:rPr lang="ru-RU" b="1" dirty="0" smtClean="0"/>
              <a:t>»</a:t>
            </a:r>
          </a:p>
          <a:p>
            <a:pPr marL="0" lvl="0" indent="0">
              <a:buNone/>
            </a:pPr>
            <a:r>
              <a:rPr lang="ru-RU" dirty="0" smtClean="0"/>
              <a:t> </a:t>
            </a:r>
            <a:r>
              <a:rPr lang="ru-RU" sz="2800" b="1" dirty="0">
                <a:solidFill>
                  <a:srgbClr val="1F497D"/>
                </a:solidFill>
                <a:latin typeface="Calibri"/>
              </a:rPr>
              <a:t>Направления </a:t>
            </a:r>
            <a:r>
              <a:rPr lang="ru-RU" sz="2800" b="1" dirty="0" smtClean="0">
                <a:solidFill>
                  <a:srgbClr val="1F497D"/>
                </a:solidFill>
                <a:latin typeface="Calibri"/>
              </a:rPr>
              <a:t>деятельности: </a:t>
            </a:r>
            <a:r>
              <a:rPr lang="ru-RU" sz="2800" b="1" dirty="0">
                <a:solidFill>
                  <a:srgbClr val="1F497D"/>
                </a:solidFill>
                <a:latin typeface="Calibri"/>
              </a:rPr>
              <a:t>исследовательское,  историко-краеведческое, патриотическое, духовно-нравственное</a:t>
            </a:r>
            <a:r>
              <a:rPr lang="ru-RU" sz="280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.</a:t>
            </a:r>
          </a:p>
          <a:p>
            <a:pPr marL="0" lvl="0" indent="0">
              <a:buNone/>
            </a:pPr>
            <a:endParaRPr lang="ru-RU" sz="2800" dirty="0">
              <a:solidFill>
                <a:prstClr val="black">
                  <a:tint val="75000"/>
                </a:prstClr>
              </a:solidFill>
              <a:latin typeface="Calibri"/>
            </a:endParaRPr>
          </a:p>
          <a:p>
            <a:pPr marL="0" indent="0">
              <a:buNone/>
            </a:pPr>
            <a:r>
              <a:rPr lang="ru-RU" sz="3000" b="1" dirty="0" smtClean="0"/>
              <a:t>-Социальный </a:t>
            </a:r>
            <a:r>
              <a:rPr lang="ru-RU" sz="3000" b="1" dirty="0"/>
              <a:t>проект «Зеленая планета</a:t>
            </a:r>
            <a:r>
              <a:rPr lang="ru-RU" sz="3000" b="1" dirty="0" smtClean="0"/>
              <a:t>»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sz="3000" b="1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Направления </a:t>
            </a:r>
            <a:r>
              <a:rPr lang="ru-RU" sz="3000" b="1" dirty="0" smtClean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деятельности: </a:t>
            </a:r>
            <a:r>
              <a:rPr lang="ru-RU" sz="3000" b="1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экологическое,</a:t>
            </a:r>
            <a:r>
              <a:rPr lang="ru-RU" sz="3000" b="1" dirty="0">
                <a:latin typeface="Calibri"/>
                <a:ea typeface="Calibri"/>
                <a:cs typeface="Times New Roman"/>
              </a:rPr>
              <a:t> </a:t>
            </a:r>
            <a:r>
              <a:rPr lang="ru-RU" sz="3000" b="1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патриотическое, </a:t>
            </a:r>
            <a:r>
              <a:rPr lang="ru-RU" sz="3000" b="1" dirty="0" smtClean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духовно-нравственное</a:t>
            </a:r>
          </a:p>
          <a:p>
            <a:pPr marL="0" indent="0">
              <a:buNone/>
            </a:pPr>
            <a:endParaRPr lang="ru-RU" sz="3000" b="1" dirty="0" smtClean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 marL="0" indent="0">
              <a:buNone/>
            </a:pPr>
            <a:r>
              <a:rPr lang="ru-RU" sz="3000" b="1" dirty="0" smtClean="0">
                <a:latin typeface="Calibri"/>
                <a:ea typeface="Calibri"/>
                <a:cs typeface="Times New Roman"/>
              </a:rPr>
              <a:t>-Социальный </a:t>
            </a:r>
            <a:r>
              <a:rPr lang="ru-RU" sz="3000" b="1" dirty="0">
                <a:latin typeface="Calibri"/>
                <a:ea typeface="Calibri"/>
                <a:cs typeface="Times New Roman"/>
              </a:rPr>
              <a:t>проект «Мы сами снимаем кино» </a:t>
            </a:r>
            <a:r>
              <a:rPr lang="ru-RU" sz="3000" b="1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Направления </a:t>
            </a:r>
            <a:r>
              <a:rPr lang="ru-RU" sz="3000" b="1" dirty="0" smtClean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деятельности:  </a:t>
            </a:r>
            <a:r>
              <a:rPr lang="ru-RU" sz="3000" b="1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художественно- эстетическое, духовно нравственное</a:t>
            </a:r>
            <a:r>
              <a:rPr lang="ru-RU" sz="3000" b="1" dirty="0" smtClean="0">
                <a:latin typeface="Calibri"/>
                <a:ea typeface="Calibri"/>
                <a:cs typeface="Times New Roman"/>
              </a:rPr>
              <a:t> 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1225550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36" y="413048"/>
            <a:ext cx="1225550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259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Р</a:t>
            </a:r>
            <a:r>
              <a:rPr lang="ru-RU" sz="3200" b="1" dirty="0" smtClean="0">
                <a:solidFill>
                  <a:srgbClr val="0070C0"/>
                </a:solidFill>
              </a:rPr>
              <a:t>егионального </a:t>
            </a:r>
            <a:r>
              <a:rPr lang="ru-RU" sz="3200" b="1" dirty="0">
                <a:solidFill>
                  <a:srgbClr val="0070C0"/>
                </a:solidFill>
              </a:rPr>
              <a:t>этапа Всероссийского конкурса юных кинематографистов «Десятая Муза</a:t>
            </a:r>
            <a:r>
              <a:rPr lang="ru-RU" sz="3200" b="1" dirty="0" smtClean="0">
                <a:solidFill>
                  <a:srgbClr val="0070C0"/>
                </a:solidFill>
              </a:rPr>
              <a:t>» май 2018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Участники: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Немчинов Никита –фильм «Ю Питер»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Фильм «Чрезвычайные ситуации»</a:t>
            </a:r>
          </a:p>
          <a:p>
            <a:r>
              <a:rPr lang="ru-RU" dirty="0" err="1" smtClean="0">
                <a:solidFill>
                  <a:srgbClr val="7030A0"/>
                </a:solidFill>
              </a:rPr>
              <a:t>Двойнины</a:t>
            </a:r>
            <a:r>
              <a:rPr lang="ru-RU" dirty="0" smtClean="0">
                <a:solidFill>
                  <a:srgbClr val="7030A0"/>
                </a:solidFill>
              </a:rPr>
              <a:t> Дарья и Ксенья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Фильм «Житие Арсения </a:t>
            </a:r>
            <a:r>
              <a:rPr lang="ru-RU" b="1" dirty="0" err="1" smtClean="0">
                <a:solidFill>
                  <a:srgbClr val="7030A0"/>
                </a:solidFill>
              </a:rPr>
              <a:t>Конвского</a:t>
            </a:r>
            <a:r>
              <a:rPr lang="ru-RU" b="1" dirty="0" smtClean="0">
                <a:solidFill>
                  <a:srgbClr val="7030A0"/>
                </a:solidFill>
              </a:rPr>
              <a:t>»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2" t="5664"/>
          <a:stretch/>
        </p:blipFill>
        <p:spPr>
          <a:xfrm>
            <a:off x="5056106" y="1700807"/>
            <a:ext cx="3332317" cy="4778019"/>
          </a:xfrm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9003"/>
            <a:ext cx="957430" cy="77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129242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643191" cy="1210146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1"/>
                </a:solidFill>
              </a:rPr>
              <a:t>Международный фестиваль некоммерческого мультипликационного и компьютерного фильма «Аниматор» </a:t>
            </a:r>
            <a:r>
              <a:rPr lang="ru-RU" sz="2800" b="1" dirty="0" smtClean="0">
                <a:solidFill>
                  <a:schemeClr val="accent1"/>
                </a:solidFill>
              </a:rPr>
              <a:t> 27 февраля 2018</a:t>
            </a:r>
            <a:endParaRPr lang="ru-RU" sz="2800" b="1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Дипломанты: Радченко Богдан </a:t>
            </a:r>
            <a:r>
              <a:rPr lang="ru-RU" b="1" dirty="0" smtClean="0">
                <a:solidFill>
                  <a:srgbClr val="7030A0"/>
                </a:solidFill>
              </a:rPr>
              <a:t>Наумова Екатерина </a:t>
            </a:r>
            <a:r>
              <a:rPr lang="ru-RU" dirty="0" smtClean="0">
                <a:solidFill>
                  <a:srgbClr val="7030A0"/>
                </a:solidFill>
              </a:rPr>
              <a:t>Лецкий Денис </a:t>
            </a:r>
            <a:r>
              <a:rPr lang="ru-RU" dirty="0" err="1" smtClean="0">
                <a:solidFill>
                  <a:srgbClr val="7030A0"/>
                </a:solidFill>
              </a:rPr>
              <a:t>Двойнина</a:t>
            </a:r>
            <a:r>
              <a:rPr lang="ru-RU" dirty="0" smtClean="0">
                <a:solidFill>
                  <a:srgbClr val="7030A0"/>
                </a:solidFill>
              </a:rPr>
              <a:t> Ксения </a:t>
            </a:r>
            <a:r>
              <a:rPr lang="ru-RU" dirty="0" err="1" smtClean="0">
                <a:solidFill>
                  <a:srgbClr val="7030A0"/>
                </a:solidFill>
              </a:rPr>
              <a:t>Двойнина</a:t>
            </a:r>
            <a:r>
              <a:rPr lang="ru-RU" dirty="0" smtClean="0">
                <a:solidFill>
                  <a:srgbClr val="7030A0"/>
                </a:solidFill>
              </a:rPr>
              <a:t> Дарья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7030A0"/>
                </a:solidFill>
              </a:rPr>
              <a:t>       </a:t>
            </a:r>
            <a:r>
              <a:rPr lang="ru-RU" dirty="0" err="1" smtClean="0">
                <a:solidFill>
                  <a:srgbClr val="7030A0"/>
                </a:solidFill>
              </a:rPr>
              <a:t>Лушакова</a:t>
            </a:r>
            <a:r>
              <a:rPr lang="ru-RU" dirty="0" smtClean="0">
                <a:solidFill>
                  <a:srgbClr val="7030A0"/>
                </a:solidFill>
              </a:rPr>
              <a:t> Яна      </a:t>
            </a:r>
            <a:r>
              <a:rPr lang="ru-RU" dirty="0" err="1" smtClean="0">
                <a:solidFill>
                  <a:srgbClr val="7030A0"/>
                </a:solidFill>
              </a:rPr>
              <a:t>Лушакова</a:t>
            </a:r>
            <a:r>
              <a:rPr lang="ru-RU" dirty="0" smtClean="0">
                <a:solidFill>
                  <a:srgbClr val="7030A0"/>
                </a:solidFill>
              </a:rPr>
              <a:t> Вика Немчинов Никита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7030A0"/>
                </a:solidFill>
              </a:rPr>
              <a:t>Николаева Вера  Мельник Александр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727325"/>
            <a:ext cx="4038600" cy="2271712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4" y="100519"/>
            <a:ext cx="1092478" cy="880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780212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7070" y="274638"/>
            <a:ext cx="7209730" cy="1143000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chemeClr val="accent1"/>
                </a:solidFill>
              </a:rPr>
              <a:t>57 Областной конкурс любительских </a:t>
            </a:r>
            <a:r>
              <a:rPr lang="ru-RU" sz="3200" b="1" dirty="0" smtClean="0">
                <a:solidFill>
                  <a:schemeClr val="accent1"/>
                </a:solidFill>
              </a:rPr>
              <a:t>фильмов г. Киров 1 апреля </a:t>
            </a:r>
            <a:endParaRPr lang="ru-RU" sz="3200" b="1" dirty="0">
              <a:solidFill>
                <a:schemeClr val="accent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2808"/>
            <a:ext cx="3199654" cy="45259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412" y="1600200"/>
            <a:ext cx="3200175" cy="4525963"/>
          </a:xfrm>
        </p:spPr>
      </p:pic>
      <p:pic>
        <p:nvPicPr>
          <p:cNvPr id="1026" name="Picture 2" descr="D:\ДДЮТ 2017-2018\Фестивали17-18\г. Киров 01.04+++\дипломы Кировский областной конкурс\Тишина Варвара Немчинов Никита Черное мор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192059"/>
            <a:ext cx="2592288" cy="366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1225550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289209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571184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1"/>
                </a:solidFill>
              </a:rPr>
              <a:t>Московский областной конкурс «Мы москвичи» май 2018</a:t>
            </a:r>
            <a:endParaRPr lang="ru-RU" sz="3200" b="1" dirty="0">
              <a:solidFill>
                <a:schemeClr val="accent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8" y="1556792"/>
            <a:ext cx="3309194" cy="468052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336" y="1866049"/>
            <a:ext cx="2826327" cy="3994265"/>
          </a:xfrm>
        </p:spPr>
      </p:pic>
      <p:pic>
        <p:nvPicPr>
          <p:cNvPr id="2050" name="Picture 2" descr="D:\ДДЮТ 2017-2018\Фестивали17-18\дипломы Мы москвичи\МБОУ ДО «ДДЮТ Всеволожского района»-20180624T160015Z-001\МБОУ ДО «ДДЮТ Всеволожского района»\Двойнина Ксен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420" y="2060848"/>
            <a:ext cx="2625731" cy="371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1728"/>
            <a:ext cx="1512168" cy="121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645451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</a:rPr>
              <a:t>Всероссийский фестиваль                 </a:t>
            </a:r>
            <a:r>
              <a:rPr lang="ru-RU" sz="2400" b="1" dirty="0">
                <a:solidFill>
                  <a:schemeClr val="accent1"/>
                </a:solidFill>
              </a:rPr>
              <a:t/>
            </a:r>
            <a:br>
              <a:rPr lang="ru-RU" sz="2400" b="1" dirty="0">
                <a:solidFill>
                  <a:schemeClr val="accent1"/>
                </a:solidFill>
              </a:rPr>
            </a:br>
            <a:r>
              <a:rPr lang="ru-RU" sz="2400" b="1" dirty="0">
                <a:solidFill>
                  <a:schemeClr val="accent1"/>
                </a:solidFill>
              </a:rPr>
              <a:t>           экологических фильмов «Меридиан надежды»</a:t>
            </a:r>
            <a:br>
              <a:rPr lang="ru-RU" sz="2400" b="1" dirty="0">
                <a:solidFill>
                  <a:schemeClr val="accent1"/>
                </a:solidFill>
              </a:rPr>
            </a:br>
            <a:r>
              <a:rPr lang="ru-RU" sz="2400" b="1" dirty="0">
                <a:solidFill>
                  <a:schemeClr val="accent1"/>
                </a:solidFill>
              </a:rPr>
              <a:t>				</a:t>
            </a:r>
            <a:r>
              <a:rPr lang="ru-RU" sz="2400" b="1" dirty="0" smtClean="0">
                <a:solidFill>
                  <a:schemeClr val="accent1"/>
                </a:solidFill>
              </a:rPr>
              <a:t>13 апреля 2018 </a:t>
            </a:r>
            <a:r>
              <a:rPr lang="ru-RU" sz="2400" b="1" dirty="0">
                <a:solidFill>
                  <a:schemeClr val="accent1"/>
                </a:solidFill>
              </a:rPr>
              <a:t>год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01" y="733970"/>
            <a:ext cx="3234059" cy="45672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412776"/>
            <a:ext cx="3456384" cy="4885925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996952"/>
            <a:ext cx="2577744" cy="3552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797776"/>
            <a:ext cx="2661895" cy="3755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447370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714</TotalTime>
  <Words>631</Words>
  <Application>Microsoft Office PowerPoint</Application>
  <PresentationFormat>Экран (4:3)</PresentationFormat>
  <Paragraphs>112</Paragraphs>
  <Slides>35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С днем рождения !!!</vt:lpstr>
      <vt:lpstr>Презентация PowerPoint</vt:lpstr>
      <vt:lpstr>Прием 5 класса в отряд юноармейцев (02.12.18)</vt:lpstr>
      <vt:lpstr>Наши проекты</vt:lpstr>
      <vt:lpstr>Регионального этапа Всероссийского конкурса юных кинематографистов «Десятая Муза» май 2018</vt:lpstr>
      <vt:lpstr>Международный фестиваль некоммерческого мультипликационного и компьютерного фильма «Аниматор»  27 февраля 2018</vt:lpstr>
      <vt:lpstr>57 Областной конкурс любительских фильмов г. Киров 1 апреля </vt:lpstr>
      <vt:lpstr>Московский областной конкурс «Мы москвичи» май 2018</vt:lpstr>
      <vt:lpstr>Всероссийский фестиваль                             экологических фильмов «Меридиан надежды»     13 апреля 2018 год </vt:lpstr>
      <vt:lpstr>Московский открытый конкурс  Детских Анимационных фильмов «МАЯК АНИМАЦИИ»  в рамках фестиваля экранного творчества «Московский кораблик мечты 2018 </vt:lpstr>
      <vt:lpstr>«МОСКОВСКИЙ ЭКРАН -2018»  в рамках фестиваля экранного творчества детей        «Московский кораблик мечты»</vt:lpstr>
      <vt:lpstr>Восьмой  Всероссийский фестиваль юмористических игровых и  анимационных фильмов «Улыбка «Радуги» 1апеля</vt:lpstr>
      <vt:lpstr>Всероссийский детско-юношеский кинофестиваль «Детское кино – детям!» 20апреля</vt:lpstr>
      <vt:lpstr>Пасхального Международного детского фестиваля кинопритч    "Мы сами снимаем кино» 13 апреля </vt:lpstr>
      <vt:lpstr> Международного кинофестиваля «Петербургский экран»                                                               28.05-02.06.2018  </vt:lpstr>
      <vt:lpstr>Презентация PowerPoint</vt:lpstr>
      <vt:lpstr>IX ВСЕРОССИЙСКИЙ детский кинофестиваль «КИНООСТРОВ»  1 - 18 июня 2018 года</vt:lpstr>
      <vt:lpstr>Презентация PowerPoint</vt:lpstr>
      <vt:lpstr>Двенадцатый  открытый  окружной фестиваль  молодёжных средств массовой информации  Юго-западного образовательного округа   «Талант- Юниор 2018» г. Кингисепп 13 марта  </vt:lpstr>
      <vt:lpstr>Презентация PowerPoint</vt:lpstr>
      <vt:lpstr>Мастер класс «Пластилиновая анимация» в компьютерном центре г Луга  6июня</vt:lpstr>
      <vt:lpstr>Выездной интенсив  июль г. Ярославль</vt:lpstr>
      <vt:lpstr>Всероссийский заочный конкурс детских медиаработ «Поле семейных побед» г. Москва</vt:lpstr>
      <vt:lpstr>Межрегиональный фестиваль «Семена дружбы» 01.12.18)</vt:lpstr>
      <vt:lpstr>В рамках фестиваля проходили экскурсии</vt:lpstr>
      <vt:lpstr>Всероссийский конкурс  юных кинематографистов «Десятая муза» памяти Сергея Васильевича Чернышева (21-24.09 В. Новгород) </vt:lpstr>
      <vt:lpstr>IV- фестиваль анимационных фильмов для самых маленьких «Горошина» - 2018 (город Ярославль 2-3 октября 2018 года)</vt:lpstr>
      <vt:lpstr>Всероссийский киноконкурс кинофестиваля «Литература и кино» - детям. ( 21 сентября г. Гатчина) </vt:lpstr>
      <vt:lpstr>День детского экологического кино России, в рамках Всероссийского кинофестиваля экологических фильмов «Меридиан Надежды(11 октября 2018 года в г. Волосово)</vt:lpstr>
      <vt:lpstr>Экскурсия на мультстудию «Мельница»  октябрь2018 год</vt:lpstr>
      <vt:lpstr>Экскурсия в университет кино и телевидение (3октября 2018 год)</vt:lpstr>
      <vt:lpstr>Экскурсия на Ленфильм (3 октября2018 год)</vt:lpstr>
      <vt:lpstr>Всероссийский фестиваль «Главный кадр»(04.11.18)</vt:lpstr>
      <vt:lpstr>Всероссийский кинофестиваль «Нить»04.12.18</vt:lpstr>
      <vt:lpstr>Поздравляем Ефимова Владимира с победой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44</cp:revision>
  <dcterms:created xsi:type="dcterms:W3CDTF">2018-12-04T07:28:27Z</dcterms:created>
  <dcterms:modified xsi:type="dcterms:W3CDTF">2018-12-22T04:57:06Z</dcterms:modified>
</cp:coreProperties>
</file>